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32100838" cy="43073638"/>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0365">
          <p15:clr>
            <a:srgbClr val="A4A3A4"/>
          </p15:clr>
        </p15:guide>
        <p15:guide id="2" orient="horz" pos="20196">
          <p15:clr>
            <a:srgbClr val="A4A3A4"/>
          </p15:clr>
        </p15:guide>
        <p15:guide id="3" pos="6912">
          <p15:clr>
            <a:srgbClr val="A4A3A4"/>
          </p15:clr>
        </p15:guide>
        <p15:guide id="4" pos="20736">
          <p15:clr>
            <a:srgbClr val="A4A3A4"/>
          </p15:clr>
        </p15:guide>
        <p15:guide id="5"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30A0"/>
    <a:srgbClr val="BC2D00"/>
    <a:srgbClr val="A50021"/>
    <a:srgbClr val="008000"/>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991" autoAdjust="0"/>
    <p:restoredTop sz="94660"/>
  </p:normalViewPr>
  <p:slideViewPr>
    <p:cSldViewPr snapToGrid="0">
      <p:cViewPr varScale="1">
        <p:scale>
          <a:sx n="22" d="100"/>
          <a:sy n="22" d="100"/>
        </p:scale>
        <p:origin x="1962" y="18"/>
      </p:cViewPr>
      <p:guideLst>
        <p:guide orient="horz" pos="10365"/>
        <p:guide orient="horz" pos="20196"/>
        <p:guide pos="6912"/>
        <p:guide pos="20736"/>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5"/>
            <a:ext cx="13910367" cy="2153682"/>
          </a:xfrm>
          <a:prstGeom prst="rect">
            <a:avLst/>
          </a:prstGeom>
          <a:noFill/>
          <a:ln w="9525">
            <a:noFill/>
            <a:miter lim="800000"/>
            <a:headEnd/>
            <a:tailEnd/>
          </a:ln>
          <a:effectLst/>
        </p:spPr>
        <p:txBody>
          <a:bodyPr vert="horz" wrap="square" lIns="430838" tIns="215417" rIns="430838" bIns="215417" numCol="1" anchor="t" anchorCtr="0" compatLnSpc="1">
            <a:prstTxWarp prst="textNoShape">
              <a:avLst/>
            </a:prstTxWarp>
          </a:bodyPr>
          <a:lstStyle>
            <a:lvl1pPr algn="l">
              <a:defRPr sz="5600"/>
            </a:lvl1pPr>
          </a:lstStyle>
          <a:p>
            <a:endParaRPr lang="en-US"/>
          </a:p>
        </p:txBody>
      </p:sp>
      <p:sp>
        <p:nvSpPr>
          <p:cNvPr id="3075" name="Rectangle 3"/>
          <p:cNvSpPr>
            <a:spLocks noGrp="1" noChangeArrowheads="1"/>
          </p:cNvSpPr>
          <p:nvPr>
            <p:ph type="dt" idx="1"/>
          </p:nvPr>
        </p:nvSpPr>
        <p:spPr bwMode="auto">
          <a:xfrm>
            <a:off x="18182887" y="5"/>
            <a:ext cx="13910367" cy="2153682"/>
          </a:xfrm>
          <a:prstGeom prst="rect">
            <a:avLst/>
          </a:prstGeom>
          <a:noFill/>
          <a:ln w="9525">
            <a:noFill/>
            <a:miter lim="800000"/>
            <a:headEnd/>
            <a:tailEnd/>
          </a:ln>
          <a:effectLst/>
        </p:spPr>
        <p:txBody>
          <a:bodyPr vert="horz" wrap="square" lIns="430838" tIns="215417" rIns="430838" bIns="215417" numCol="1" anchor="t" anchorCtr="0" compatLnSpc="1">
            <a:prstTxWarp prst="textNoShape">
              <a:avLst/>
            </a:prstTxWarp>
          </a:bodyPr>
          <a:lstStyle>
            <a:lvl1pPr algn="r">
              <a:defRPr sz="5600"/>
            </a:lvl1pPr>
          </a:lstStyle>
          <a:p>
            <a:endParaRPr lang="en-US"/>
          </a:p>
        </p:txBody>
      </p:sp>
      <p:sp>
        <p:nvSpPr>
          <p:cNvPr id="3076" name="Rectangle 4"/>
          <p:cNvSpPr>
            <a:spLocks noGrp="1" noRot="1" noChangeAspect="1" noChangeArrowheads="1" noTextEdit="1"/>
          </p:cNvSpPr>
          <p:nvPr>
            <p:ph type="sldImg" idx="2"/>
          </p:nvPr>
        </p:nvSpPr>
        <p:spPr bwMode="auto">
          <a:xfrm>
            <a:off x="5284788" y="3225800"/>
            <a:ext cx="21539200" cy="161544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3210089" y="20463681"/>
            <a:ext cx="25680669" cy="19383137"/>
          </a:xfrm>
          <a:prstGeom prst="rect">
            <a:avLst/>
          </a:prstGeom>
          <a:noFill/>
          <a:ln w="9525">
            <a:noFill/>
            <a:miter lim="800000"/>
            <a:headEnd/>
            <a:tailEnd/>
          </a:ln>
          <a:effectLst/>
        </p:spPr>
        <p:txBody>
          <a:bodyPr vert="horz" wrap="square" lIns="430838" tIns="215417" rIns="430838" bIns="21541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40912558"/>
            <a:ext cx="13910367" cy="2153682"/>
          </a:xfrm>
          <a:prstGeom prst="rect">
            <a:avLst/>
          </a:prstGeom>
          <a:noFill/>
          <a:ln w="9525">
            <a:noFill/>
            <a:miter lim="800000"/>
            <a:headEnd/>
            <a:tailEnd/>
          </a:ln>
          <a:effectLst/>
        </p:spPr>
        <p:txBody>
          <a:bodyPr vert="horz" wrap="square" lIns="430838" tIns="215417" rIns="430838" bIns="215417" numCol="1" anchor="b" anchorCtr="0" compatLnSpc="1">
            <a:prstTxWarp prst="textNoShape">
              <a:avLst/>
            </a:prstTxWarp>
          </a:bodyPr>
          <a:lstStyle>
            <a:lvl1pPr algn="l">
              <a:defRPr sz="5600"/>
            </a:lvl1pPr>
          </a:lstStyle>
          <a:p>
            <a:endParaRPr lang="en-US"/>
          </a:p>
        </p:txBody>
      </p:sp>
      <p:sp>
        <p:nvSpPr>
          <p:cNvPr id="3079" name="Rectangle 7"/>
          <p:cNvSpPr>
            <a:spLocks noGrp="1" noChangeArrowheads="1"/>
          </p:cNvSpPr>
          <p:nvPr>
            <p:ph type="sldNum" sz="quarter" idx="5"/>
          </p:nvPr>
        </p:nvSpPr>
        <p:spPr bwMode="auto">
          <a:xfrm>
            <a:off x="18182887" y="40912558"/>
            <a:ext cx="13910367" cy="2153682"/>
          </a:xfrm>
          <a:prstGeom prst="rect">
            <a:avLst/>
          </a:prstGeom>
          <a:noFill/>
          <a:ln w="9525">
            <a:noFill/>
            <a:miter lim="800000"/>
            <a:headEnd/>
            <a:tailEnd/>
          </a:ln>
          <a:effectLst/>
        </p:spPr>
        <p:txBody>
          <a:bodyPr vert="horz" wrap="square" lIns="430838" tIns="215417" rIns="430838" bIns="215417" numCol="1" anchor="b" anchorCtr="0" compatLnSpc="1">
            <a:prstTxWarp prst="textNoShape">
              <a:avLst/>
            </a:prstTxWarp>
          </a:bodyPr>
          <a:lstStyle>
            <a:lvl1pPr algn="r">
              <a:defRPr sz="5600"/>
            </a:lvl1pPr>
          </a:lstStyle>
          <a:p>
            <a:fld id="{1CF43D00-9215-4D61-8FB8-4C30B5785DCF}" type="slidenum">
              <a:rPr lang="en-US"/>
              <a:pPr/>
              <a:t>‹#›</a:t>
            </a:fld>
            <a:endParaRPr lang="en-US"/>
          </a:p>
        </p:txBody>
      </p:sp>
    </p:spTree>
    <p:extLst>
      <p:ext uri="{BB962C8B-B14F-4D97-AF65-F5344CB8AC3E}">
        <p14:creationId xmlns:p14="http://schemas.microsoft.com/office/powerpoint/2010/main" val="20474850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569DF1-7A70-4E5D-8A7C-6436346665BD}"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4" name="Picture 3">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5811743" y="32383849"/>
            <a:ext cx="4141787"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p:cNvSpPr txBox="1"/>
          <p:nvPr userDrawn="1"/>
        </p:nvSpPr>
        <p:spPr>
          <a:xfrm>
            <a:off x="39953530" y="32299394"/>
            <a:ext cx="2383858" cy="338554"/>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600" dirty="0">
                <a:solidFill>
                  <a:schemeClr val="bg1"/>
                </a:solidFill>
              </a:rPr>
              <a:t>www.postersession.com</a:t>
            </a:r>
          </a:p>
        </p:txBody>
      </p:sp>
      <p:sp>
        <p:nvSpPr>
          <p:cNvPr id="6" name="TextBox 5">
            <a:extLst>
              <a:ext uri="{FF2B5EF4-FFF2-40B4-BE49-F238E27FC236}">
                <a16:creationId xmlns:a16="http://schemas.microsoft.com/office/drawing/2014/main" id="{D924A4C6-9EF7-4436-8E12-65C90892BC44}"/>
              </a:ext>
            </a:extLst>
          </p:cNvPr>
          <p:cNvSpPr txBox="1"/>
          <p:nvPr userDrawn="1"/>
        </p:nvSpPr>
        <p:spPr>
          <a:xfrm>
            <a:off x="-38100" y="32815917"/>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7030A0"/>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0">
          <a:gsLst>
            <a:gs pos="0">
              <a:srgbClr val="7030A0"/>
            </a:gs>
            <a:gs pos="50000">
              <a:schemeClr val="accent6">
                <a:lumMod val="20000"/>
                <a:lumOff val="80000"/>
              </a:schemeClr>
            </a:gs>
            <a:gs pos="100000">
              <a:srgbClr val="7030A0"/>
            </a:gs>
          </a:gsLst>
          <a:lin ang="5400000" scaled="1"/>
          <a:tileRect/>
        </a:gradFill>
        <a:effectLst/>
      </p:bgPr>
    </p:bg>
    <p:spTree>
      <p:nvGrpSpPr>
        <p:cNvPr id="1" name=""/>
        <p:cNvGrpSpPr/>
        <p:nvPr/>
      </p:nvGrpSpPr>
      <p:grpSpPr>
        <a:xfrm>
          <a:off x="0" y="0"/>
          <a:ext cx="0" cy="0"/>
          <a:chOff x="0" y="0"/>
          <a:chExt cx="0" cy="0"/>
        </a:xfrm>
      </p:grpSpPr>
      <p:sp>
        <p:nvSpPr>
          <p:cNvPr id="20" name="AutoShape 30"/>
          <p:cNvSpPr>
            <a:spLocks noChangeArrowheads="1"/>
          </p:cNvSpPr>
          <p:nvPr/>
        </p:nvSpPr>
        <p:spPr bwMode="auto">
          <a:xfrm>
            <a:off x="33356550" y="6096000"/>
            <a:ext cx="9882188"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1" name="AutoShape 29"/>
          <p:cNvSpPr>
            <a:spLocks noChangeArrowheads="1"/>
          </p:cNvSpPr>
          <p:nvPr/>
        </p:nvSpPr>
        <p:spPr bwMode="auto">
          <a:xfrm>
            <a:off x="11353800" y="6096000"/>
            <a:ext cx="10363200"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2" name="AutoShape 31"/>
          <p:cNvSpPr>
            <a:spLocks noChangeArrowheads="1"/>
          </p:cNvSpPr>
          <p:nvPr/>
        </p:nvSpPr>
        <p:spPr bwMode="auto">
          <a:xfrm>
            <a:off x="22098000" y="6096000"/>
            <a:ext cx="10363200"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3" name="AutoShape 4"/>
          <p:cNvSpPr>
            <a:spLocks noChangeArrowheads="1"/>
          </p:cNvSpPr>
          <p:nvPr/>
        </p:nvSpPr>
        <p:spPr bwMode="auto">
          <a:xfrm>
            <a:off x="609600" y="6096000"/>
            <a:ext cx="9883775" cy="259842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901700" y="8777605"/>
            <a:ext cx="9344025" cy="22930893"/>
          </a:xfrm>
          <a:prstGeom prst="rect">
            <a:avLst/>
          </a:prstGeom>
          <a:noFill/>
          <a:ln w="9525">
            <a:noFill/>
            <a:miter lim="800000"/>
            <a:headEnd/>
            <a:tailEnd/>
          </a:ln>
          <a:effectLst/>
        </p:spPr>
        <p:txBody>
          <a:bodyPr>
            <a:spAutoFit/>
          </a:bodyPr>
          <a:lstStyle/>
          <a:p>
            <a:pPr algn="l" defTabSz="4389438" eaLnBrk="0" hangingPunct="0">
              <a:lnSpc>
                <a:spcPct val="90000"/>
              </a:lnSpc>
            </a:pPr>
            <a:r>
              <a:rPr lang="en-US" sz="2700" dirty="0">
                <a:latin typeface="Times New Roman" pitchFamily="18" charset="0"/>
              </a:rPr>
              <a:t>We hope you find this template useful! This one is set up to yield a 48x36” (4x3’) Tri-Fold horizontal poster.</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your poster’s text boxes should be at least 24 point. </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How to bring things in from Excel® and Word®</a:t>
            </a:r>
            <a:endParaRPr lang="en-US" sz="2700" dirty="0">
              <a:latin typeface="Times New Roman" pitchFamily="18" charset="0"/>
            </a:endParaRP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Excel</a:t>
            </a:r>
            <a:r>
              <a:rPr lang="en-US" sz="2700" dirty="0">
                <a:latin typeface="Times New Roman" pitchFamily="18" charset="0"/>
              </a:rPr>
              <a:t>- select the chart, then copy (</a:t>
            </a:r>
            <a:r>
              <a:rPr lang="en-US" sz="2700" dirty="0" err="1">
                <a:latin typeface="Times New Roman" pitchFamily="18" charset="0"/>
              </a:rPr>
              <a:t>ctl+C</a:t>
            </a:r>
            <a:r>
              <a:rPr lang="en-US" sz="2700" dirty="0">
                <a:latin typeface="Times New Roman" pitchFamily="18" charset="0"/>
              </a:rPr>
              <a:t>), and paste (</a:t>
            </a:r>
            <a:r>
              <a:rPr lang="en-US" sz="2700" dirty="0" err="1">
                <a:latin typeface="Times New Roman" pitchFamily="18" charset="0"/>
              </a:rPr>
              <a:t>ctl+V</a:t>
            </a:r>
            <a:r>
              <a:rPr lang="en-US" sz="2700" dirty="0">
                <a:latin typeface="Times New Roman" pitchFamily="18" charset="0"/>
              </a:rPr>
              <a:t>) into PowerPoint®. The chart can then be stretched to fit or edited as required. </a:t>
            </a:r>
            <a:r>
              <a:rPr lang="en-US" sz="2700" b="1" i="1" u="sng" dirty="0">
                <a:latin typeface="Times New Roman" pitchFamily="18" charset="0"/>
              </a:rPr>
              <a:t>Watch out</a:t>
            </a:r>
            <a:r>
              <a:rPr lang="en-US" sz="27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Word</a:t>
            </a:r>
            <a:r>
              <a:rPr lang="en-US" sz="27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Tables</a:t>
            </a:r>
            <a:r>
              <a:rPr lang="en-US" sz="2700" dirty="0">
                <a:latin typeface="Times New Roman" pitchFamily="18" charset="0"/>
              </a:rPr>
              <a:t> that come in funny can often be fixed by doing paste &gt;special &gt;enhanced metafile.</a:t>
            </a:r>
          </a:p>
          <a:p>
            <a:pPr algn="l" defTabSz="4389438" eaLnBrk="0" hangingPunct="0">
              <a:lnSpc>
                <a:spcPct val="90000"/>
              </a:lnSpc>
            </a:pPr>
            <a:endParaRPr lang="en-US" sz="2700" b="1" dirty="0">
              <a:latin typeface="Times New Roman" pitchFamily="18" charset="0"/>
            </a:endParaRPr>
          </a:p>
          <a:p>
            <a:pPr algn="l" defTabSz="4389438" eaLnBrk="0" hangingPunct="0">
              <a:lnSpc>
                <a:spcPct val="90000"/>
              </a:lnSpc>
            </a:pPr>
            <a:r>
              <a:rPr lang="en-US" sz="2700" b="1" dirty="0">
                <a:latin typeface="Times New Roman" pitchFamily="18" charset="0"/>
              </a:rPr>
              <a:t>Photos</a:t>
            </a:r>
            <a:endParaRPr lang="en-US" sz="2700" dirty="0">
              <a:latin typeface="Times New Roman" pitchFamily="18" charset="0"/>
            </a:endParaRP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We need images to be 72 to 100 dpi in their </a:t>
            </a:r>
            <a:r>
              <a:rPr lang="en-US" sz="2700" u="sng" dirty="0">
                <a:latin typeface="Times New Roman" pitchFamily="18" charset="0"/>
              </a:rPr>
              <a:t>final size</a:t>
            </a:r>
            <a:r>
              <a:rPr lang="en-US" sz="27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0000"/>
              </a:lnSpc>
            </a:pPr>
            <a:endParaRPr lang="en-US" sz="2700" b="1" dirty="0">
              <a:latin typeface="Times New Roman" pitchFamily="18" charset="0"/>
            </a:endParaRPr>
          </a:p>
          <a:p>
            <a:pPr algn="l" defTabSz="4389438" eaLnBrk="0" hangingPunct="0">
              <a:lnSpc>
                <a:spcPct val="90000"/>
              </a:lnSpc>
            </a:pPr>
            <a:r>
              <a:rPr lang="en-US" sz="2700" b="1" dirty="0">
                <a:latin typeface="Times New Roman" pitchFamily="18" charset="0"/>
              </a:rPr>
              <a:t>Preview: </a:t>
            </a:r>
            <a:r>
              <a:rPr lang="en-US" sz="2700" dirty="0">
                <a:latin typeface="Times New Roman" pitchFamily="18" charset="0"/>
              </a:rPr>
              <a:t>To see your in poster in actual size, go to view-zoom-100%. It’s really important to walk through your poster viewing it at full size to be sure it’s going to look OK.</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Feedback:</a:t>
            </a:r>
            <a:r>
              <a:rPr lang="en-US" sz="2700" dirty="0">
                <a:latin typeface="Times New Roman" pitchFamily="18" charset="0"/>
              </a:rPr>
              <a:t> If you have comments about how this template worked for you, email to sales@megaprint.com. We listen! Call us at 800-590-7850 if we can help in any way.</a:t>
            </a:r>
            <a:endParaRPr lang="en-US" sz="2700" b="1" dirty="0">
              <a:latin typeface="Times New Roman" pitchFamily="18" charset="0"/>
            </a:endParaRPr>
          </a:p>
          <a:p>
            <a:pPr algn="l" defTabSz="4389438" eaLnBrk="0" hangingPunct="0">
              <a:lnSpc>
                <a:spcPct val="90000"/>
              </a:lnSpc>
            </a:pPr>
            <a:endParaRPr lang="en-US" sz="2700" b="1" dirty="0">
              <a:latin typeface="Times New Roman" pitchFamily="18" charset="0"/>
            </a:endParaRPr>
          </a:p>
        </p:txBody>
      </p:sp>
      <p:sp>
        <p:nvSpPr>
          <p:cNvPr id="2058" name="Text Box 10"/>
          <p:cNvSpPr txBox="1">
            <a:spLocks noChangeArrowheads="1"/>
          </p:cNvSpPr>
          <p:nvPr/>
        </p:nvSpPr>
        <p:spPr bwMode="auto">
          <a:xfrm>
            <a:off x="11582400" y="655320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Methods</a:t>
            </a:r>
          </a:p>
        </p:txBody>
      </p:sp>
      <p:sp>
        <p:nvSpPr>
          <p:cNvPr id="2059" name="Text Box 11"/>
          <p:cNvSpPr txBox="1">
            <a:spLocks noChangeArrowheads="1"/>
          </p:cNvSpPr>
          <p:nvPr/>
        </p:nvSpPr>
        <p:spPr bwMode="auto">
          <a:xfrm>
            <a:off x="33351788" y="655955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Conclusions</a:t>
            </a:r>
          </a:p>
        </p:txBody>
      </p:sp>
      <p:sp>
        <p:nvSpPr>
          <p:cNvPr id="2061" name="AutoShape 13"/>
          <p:cNvSpPr>
            <a:spLocks noChangeArrowheads="1"/>
          </p:cNvSpPr>
          <p:nvPr/>
        </p:nvSpPr>
        <p:spPr bwMode="auto">
          <a:xfrm>
            <a:off x="685800" y="381000"/>
            <a:ext cx="42519600"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2062" name="Text Box 14"/>
          <p:cNvSpPr txBox="1">
            <a:spLocks noChangeArrowheads="1"/>
          </p:cNvSpPr>
          <p:nvPr/>
        </p:nvSpPr>
        <p:spPr bwMode="auto">
          <a:xfrm>
            <a:off x="1304925" y="690563"/>
            <a:ext cx="40919400" cy="4040187"/>
          </a:xfrm>
          <a:prstGeom prst="rect">
            <a:avLst/>
          </a:prstGeom>
          <a:noFill/>
          <a:ln w="9525">
            <a:noFill/>
            <a:miter lim="800000"/>
            <a:headEnd/>
            <a:tailEnd/>
          </a:ln>
          <a:effectLst/>
        </p:spPr>
        <p:txBody>
          <a:bodyPr>
            <a:spAutoFit/>
          </a:bodyPr>
          <a:lstStyle/>
          <a:p>
            <a:pPr defTabSz="4389438">
              <a:spcBef>
                <a:spcPct val="50000"/>
              </a:spcBef>
            </a:pPr>
            <a:r>
              <a:rPr lang="en-US" sz="12500" b="1"/>
              <a:t>Title of the Research Study</a:t>
            </a:r>
          </a:p>
          <a:p>
            <a:pPr defTabSz="4389438"/>
            <a:r>
              <a:rPr lang="en-US" b="1"/>
              <a:t>PEOPLE WHO DID THE STUDY</a:t>
            </a:r>
          </a:p>
          <a:p>
            <a:pPr defTabSz="4389438"/>
            <a:r>
              <a:rPr lang="en-US" sz="4800" b="1" i="1"/>
              <a:t>UNIVERSITIES AND/OR  HOSPITALS THEY ARE AFFILIATED WITH</a:t>
            </a:r>
            <a:endParaRPr lang="en-US"/>
          </a:p>
        </p:txBody>
      </p:sp>
      <p:sp>
        <p:nvSpPr>
          <p:cNvPr id="2064" name="Text Box 16"/>
          <p:cNvSpPr txBox="1">
            <a:spLocks noChangeArrowheads="1"/>
          </p:cNvSpPr>
          <p:nvPr/>
        </p:nvSpPr>
        <p:spPr bwMode="auto">
          <a:xfrm>
            <a:off x="3783013" y="1030288"/>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073" name="Text Box 25"/>
          <p:cNvSpPr txBox="1">
            <a:spLocks noChangeArrowheads="1"/>
          </p:cNvSpPr>
          <p:nvPr/>
        </p:nvSpPr>
        <p:spPr bwMode="auto">
          <a:xfrm>
            <a:off x="23247350" y="20726400"/>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b="1" i="1"/>
              <a:t>Figure #2</a:t>
            </a:r>
          </a:p>
        </p:txBody>
      </p:sp>
      <p:sp>
        <p:nvSpPr>
          <p:cNvPr id="2074" name="AutoShape 26"/>
          <p:cNvSpPr>
            <a:spLocks noChangeArrowheads="1"/>
          </p:cNvSpPr>
          <p:nvPr/>
        </p:nvSpPr>
        <p:spPr bwMode="auto">
          <a:xfrm>
            <a:off x="23055263" y="22707600"/>
            <a:ext cx="8382000" cy="838200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34099500" y="25146000"/>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a:t>Bibliography</a:t>
            </a:r>
          </a:p>
        </p:txBody>
      </p:sp>
      <p:sp>
        <p:nvSpPr>
          <p:cNvPr id="2086" name="Text Box 38"/>
          <p:cNvSpPr txBox="1">
            <a:spLocks noChangeArrowheads="1"/>
          </p:cNvSpPr>
          <p:nvPr/>
        </p:nvSpPr>
        <p:spPr bwMode="auto">
          <a:xfrm>
            <a:off x="33708975" y="26231850"/>
            <a:ext cx="9186863" cy="4530725"/>
          </a:xfrm>
          <a:prstGeom prst="rect">
            <a:avLst/>
          </a:prstGeom>
          <a:noFill/>
          <a:ln w="57150" cmpd="thinThick">
            <a:noFill/>
            <a:miter lim="800000"/>
            <a:headEnd/>
            <a:tailEnd/>
          </a:ln>
          <a:effectLst/>
        </p:spPr>
        <p:txBody>
          <a:bodyPr lIns="61170" tIns="30584" rIns="61170" bIns="30584">
            <a:spAutoFit/>
          </a:bodyPr>
          <a:lstStyle/>
          <a:p>
            <a:pPr marL="342900" indent="-342900" algn="l" defTabSz="612775" eaLnBrk="0" hangingPunct="0">
              <a:lnSpc>
                <a:spcPct val="95000"/>
              </a:lnSpc>
            </a:pPr>
            <a:endParaRPr lang="en-US" sz="2800" b="1" u="sng">
              <a:latin typeface="Times New Roman" pitchFamily="18" charset="0"/>
            </a:endParaRP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2800" b="1">
              <a:latin typeface="Times New Roman" pitchFamily="18" charset="0"/>
            </a:endParaRPr>
          </a:p>
        </p:txBody>
      </p:sp>
      <p:sp>
        <p:nvSpPr>
          <p:cNvPr id="2087" name="Text Box 39"/>
          <p:cNvSpPr txBox="1">
            <a:spLocks noChangeArrowheads="1"/>
          </p:cNvSpPr>
          <p:nvPr/>
        </p:nvSpPr>
        <p:spPr bwMode="auto">
          <a:xfrm>
            <a:off x="22390100" y="8829675"/>
            <a:ext cx="9766300" cy="88836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2088" name="Text Box 40"/>
          <p:cNvSpPr txBox="1">
            <a:spLocks noChangeArrowheads="1"/>
          </p:cNvSpPr>
          <p:nvPr/>
        </p:nvSpPr>
        <p:spPr bwMode="auto">
          <a:xfrm>
            <a:off x="33558163" y="8872538"/>
            <a:ext cx="9690100" cy="92900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2090" name="Text Box 42"/>
          <p:cNvSpPr txBox="1">
            <a:spLocks noChangeArrowheads="1"/>
          </p:cNvSpPr>
          <p:nvPr/>
        </p:nvSpPr>
        <p:spPr bwMode="auto">
          <a:xfrm>
            <a:off x="366713" y="655320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Introduction</a:t>
            </a:r>
          </a:p>
        </p:txBody>
      </p:sp>
      <p:sp>
        <p:nvSpPr>
          <p:cNvPr id="2091" name="Text Box 43"/>
          <p:cNvSpPr txBox="1">
            <a:spLocks noChangeArrowheads="1"/>
          </p:cNvSpPr>
          <p:nvPr/>
        </p:nvSpPr>
        <p:spPr bwMode="auto">
          <a:xfrm>
            <a:off x="22326600" y="6564313"/>
            <a:ext cx="9829800" cy="1403350"/>
          </a:xfrm>
          <a:prstGeom prst="rect">
            <a:avLst/>
          </a:prstGeom>
          <a:noFill/>
          <a:ln w="9525">
            <a:noFill/>
            <a:miter lim="800000"/>
            <a:headEnd/>
            <a:tailEnd/>
          </a:ln>
          <a:effectLst/>
        </p:spPr>
        <p:txBody>
          <a:bodyPr>
            <a:spAutoFit/>
          </a:bodyPr>
          <a:lstStyle/>
          <a:p>
            <a:pPr defTabSz="4389438">
              <a:spcBef>
                <a:spcPct val="50000"/>
              </a:spcBef>
            </a:pPr>
            <a:r>
              <a:rPr lang="en-US" b="1"/>
              <a:t>Results</a:t>
            </a:r>
          </a:p>
        </p:txBody>
      </p:sp>
      <p:sp>
        <p:nvSpPr>
          <p:cNvPr id="2097" name="Text Box 49"/>
          <p:cNvSpPr txBox="1">
            <a:spLocks noChangeArrowheads="1"/>
          </p:cNvSpPr>
          <p:nvPr/>
        </p:nvSpPr>
        <p:spPr bwMode="auto">
          <a:xfrm>
            <a:off x="36174363" y="1019175"/>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4" name="Text Box 19"/>
          <p:cNvSpPr txBox="1">
            <a:spLocks noChangeArrowheads="1"/>
          </p:cNvSpPr>
          <p:nvPr/>
        </p:nvSpPr>
        <p:spPr bwMode="auto">
          <a:xfrm>
            <a:off x="11684000" y="13851248"/>
            <a:ext cx="9575800" cy="2308324"/>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spcBef>
                <a:spcPct val="50000"/>
              </a:spcBef>
            </a:pPr>
            <a:r>
              <a:rPr lang="en-US" sz="7200" b="1" i="1" dirty="0">
                <a:solidFill>
                  <a:srgbClr val="FC8004"/>
                </a:solidFill>
              </a:rPr>
              <a:t>Why buy from postersession.com?</a:t>
            </a:r>
          </a:p>
        </p:txBody>
      </p:sp>
      <p:sp>
        <p:nvSpPr>
          <p:cNvPr id="25" name="Text Box 19"/>
          <p:cNvSpPr txBox="1">
            <a:spLocks noChangeArrowheads="1"/>
          </p:cNvSpPr>
          <p:nvPr/>
        </p:nvSpPr>
        <p:spPr bwMode="auto">
          <a:xfrm>
            <a:off x="11684000" y="16557625"/>
            <a:ext cx="9728200" cy="14634776"/>
          </a:xfrm>
          <a:prstGeom prst="rect">
            <a:avLst/>
          </a:prstGeom>
          <a:noFill/>
          <a:ln w="9525">
            <a:noFill/>
            <a:miter lim="800000"/>
            <a:headEnd/>
            <a:tailEnd/>
          </a:ln>
          <a:effectLst/>
        </p:spPr>
        <p:txBody>
          <a:bodyPr wrap="square">
            <a:spAutoFit/>
          </a:bodyPr>
          <a:lstStyle/>
          <a:p>
            <a:pPr marL="457200" indent="-457200" algn="l" defTabSz="4389438">
              <a:spcBef>
                <a:spcPct val="50000"/>
              </a:spcBef>
              <a:buFont typeface="Arial" panose="020B0604020202020204" pitchFamily="34" charset="0"/>
              <a:buChar char="•"/>
            </a:pPr>
            <a:r>
              <a:rPr lang="en-US" sz="6300" b="1" i="1" dirty="0">
                <a:solidFill>
                  <a:srgbClr val="FC8004"/>
                </a:solidFill>
              </a:rPr>
              <a:t>Files here by noon ship the same day!</a:t>
            </a:r>
          </a:p>
          <a:p>
            <a:pPr marL="457200" indent="-457200" algn="l" defTabSz="4389438">
              <a:spcBef>
                <a:spcPct val="50000"/>
              </a:spcBef>
              <a:buFont typeface="Arial" panose="020B0604020202020204" pitchFamily="34" charset="0"/>
              <a:buChar char="•"/>
            </a:pPr>
            <a:r>
              <a:rPr lang="en-US" sz="6300" b="1" i="1" dirty="0">
                <a:solidFill>
                  <a:srgbClr val="FC8004"/>
                </a:solidFill>
              </a:rPr>
              <a:t>Premium materials!</a:t>
            </a:r>
          </a:p>
          <a:p>
            <a:pPr marL="457200" indent="-457200" algn="l" defTabSz="4389438">
              <a:spcBef>
                <a:spcPct val="50000"/>
              </a:spcBef>
              <a:buFont typeface="Arial" panose="020B0604020202020204" pitchFamily="34" charset="0"/>
              <a:buChar char="•"/>
            </a:pPr>
            <a:r>
              <a:rPr lang="en-US" sz="6300" b="1" i="1" dirty="0">
                <a:solidFill>
                  <a:srgbClr val="FC8004"/>
                </a:solidFill>
              </a:rPr>
              <a:t>Foldable fabric, laminated, and paper posters!</a:t>
            </a:r>
          </a:p>
          <a:p>
            <a:pPr marL="457200" indent="-457200" algn="l" defTabSz="4389438">
              <a:spcBef>
                <a:spcPct val="50000"/>
              </a:spcBef>
              <a:buFont typeface="Arial" panose="020B0604020202020204" pitchFamily="34" charset="0"/>
              <a:buChar char="•"/>
            </a:pPr>
            <a:r>
              <a:rPr lang="en-US" sz="6300" b="1" i="1" dirty="0">
                <a:solidFill>
                  <a:srgbClr val="FC8004"/>
                </a:solidFill>
              </a:rPr>
              <a:t>Sizes to 4’ x 20’</a:t>
            </a:r>
          </a:p>
          <a:p>
            <a:pPr marL="457200" indent="-457200" algn="l" defTabSz="4389438">
              <a:spcBef>
                <a:spcPct val="50000"/>
              </a:spcBef>
              <a:buFont typeface="Arial" panose="020B0604020202020204" pitchFamily="34" charset="0"/>
              <a:buChar char="•"/>
            </a:pPr>
            <a:r>
              <a:rPr lang="en-US" sz="6300" b="1" i="1" dirty="0">
                <a:solidFill>
                  <a:srgbClr val="FC8004"/>
                </a:solidFill>
              </a:rPr>
              <a:t>Every file gets reviewed by an experienced graphic designer!</a:t>
            </a:r>
          </a:p>
          <a:p>
            <a:pPr marL="457200" indent="-457200" algn="l" defTabSz="4389438">
              <a:spcBef>
                <a:spcPct val="50000"/>
              </a:spcBef>
              <a:buFont typeface="Arial" panose="020B0604020202020204" pitchFamily="34" charset="0"/>
              <a:buChar char="•"/>
            </a:pPr>
            <a:r>
              <a:rPr lang="en-US" sz="6300" b="1" i="1" dirty="0">
                <a:solidFill>
                  <a:srgbClr val="FC8004"/>
                </a:solidFill>
              </a:rPr>
              <a:t>Free phone support!</a:t>
            </a:r>
          </a:p>
          <a:p>
            <a:pPr marL="457200" indent="-457200" algn="l" defTabSz="4389438">
              <a:spcBef>
                <a:spcPct val="50000"/>
              </a:spcBef>
              <a:buFont typeface="Arial" panose="020B0604020202020204" pitchFamily="34" charset="0"/>
              <a:buChar char="•"/>
            </a:pPr>
            <a:r>
              <a:rPr lang="en-US" sz="6300" b="1" i="1" dirty="0">
                <a:solidFill>
                  <a:srgbClr val="FC8004"/>
                </a:solidFill>
              </a:rPr>
              <a:t>Secure online ordering</a:t>
            </a:r>
            <a:endParaRPr lang="en-US" sz="6300" b="1" i="1" dirty="0"/>
          </a:p>
        </p:txBody>
      </p:sp>
      <p:sp>
        <p:nvSpPr>
          <p:cNvPr id="26" name="Text Box 19">
            <a:hlinkClick r:id="rId3"/>
          </p:cNvPr>
          <p:cNvSpPr txBox="1">
            <a:spLocks noChangeArrowheads="1"/>
          </p:cNvSpPr>
          <p:nvPr/>
        </p:nvSpPr>
        <p:spPr bwMode="auto">
          <a:xfrm>
            <a:off x="5753101" y="33200975"/>
            <a:ext cx="33640712"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i="1" dirty="0">
                <a:solidFill>
                  <a:srgbClr val="0046D2"/>
                </a:solidFill>
              </a:rPr>
              <a:t>Order online at    https://www.postersession.com/order/</a:t>
            </a:r>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21502" y="8271188"/>
            <a:ext cx="4526598" cy="4509454"/>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a:extLst>
              <a:ext uri="{28A0092B-C50C-407E-A947-70E740481C1C}">
                <a14:useLocalDpi xmlns:a14="http://schemas.microsoft.com/office/drawing/2010/main" val="0"/>
              </a:ext>
            </a:extLst>
          </a:blip>
          <a:srcRect l="12787"/>
          <a:stretch/>
        </p:blipFill>
        <p:spPr>
          <a:xfrm>
            <a:off x="16241055" y="9872663"/>
            <a:ext cx="5114948" cy="439864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TotalTime>
  <Words>693</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Tri-Fold Template</dc:title>
  <dc:creator>Ethan Shulda;www.postersession.com</dc:creator>
  <cp:keywords>www.postersession.com</cp:keywords>
  <dc:description>©MegaPrint Inc. 2009-2015</dc:description>
  <cp:lastModifiedBy>Gail Bean</cp:lastModifiedBy>
  <cp:revision>45</cp:revision>
  <cp:lastPrinted>2015-03-31T18:23:14Z</cp:lastPrinted>
  <dcterms:created xsi:type="dcterms:W3CDTF">2008-12-04T00:20:37Z</dcterms:created>
  <dcterms:modified xsi:type="dcterms:W3CDTF">2017-12-15T19:40:29Z</dcterms:modified>
  <cp:category>Research Poster</cp:category>
</cp:coreProperties>
</file>