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1645920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192">
          <p15:clr>
            <a:srgbClr val="A4A3A4"/>
          </p15:clr>
        </p15:guide>
        <p15:guide id="2" orient="horz" pos="10098">
          <p15:clr>
            <a:srgbClr val="A4A3A4"/>
          </p15:clr>
        </p15:guide>
        <p15:guide id="3"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731" autoAdjust="0"/>
    <p:restoredTop sz="94660"/>
  </p:normalViewPr>
  <p:slideViewPr>
    <p:cSldViewPr snapToGrid="0">
      <p:cViewPr varScale="1">
        <p:scale>
          <a:sx n="45" d="100"/>
          <a:sy n="45" d="100"/>
        </p:scale>
        <p:origin x="342" y="30"/>
      </p:cViewPr>
      <p:guideLst>
        <p:guide orient="horz" pos="5192"/>
        <p:guide orient="horz" pos="10098"/>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06363" y="692150"/>
            <a:ext cx="6929438"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21E29DD-97D2-4C65-B85D-5B8AD61BAF17}" type="slidenum">
              <a:rPr lang="en-US"/>
              <a:pPr/>
              <a:t>‹#›</a:t>
            </a:fld>
            <a:endParaRPr lang="en-US"/>
          </a:p>
        </p:txBody>
      </p:sp>
    </p:spTree>
    <p:extLst>
      <p:ext uri="{BB962C8B-B14F-4D97-AF65-F5344CB8AC3E}">
        <p14:creationId xmlns:p14="http://schemas.microsoft.com/office/powerpoint/2010/main" val="392130217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A3F074-3981-483C-AF05-8E7A29E57E95}"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7249120" y="16151788"/>
            <a:ext cx="3013710" cy="1547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30270142" y="16066545"/>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a:solidFill>
                  <a:schemeClr val="bg1"/>
                </a:solidFill>
              </a:rPr>
              <a:t>www.postersession.com</a:t>
            </a:r>
          </a:p>
        </p:txBody>
      </p:sp>
      <p:sp>
        <p:nvSpPr>
          <p:cNvPr id="4" name="TextBox 3">
            <a:extLst>
              <a:ext uri="{FF2B5EF4-FFF2-40B4-BE49-F238E27FC236}">
                <a16:creationId xmlns:a16="http://schemas.microsoft.com/office/drawing/2014/main" id="{98B3571D-1C9B-4763-BEE3-760215CB8856}"/>
              </a:ext>
            </a:extLst>
          </p:cNvPr>
          <p:cNvSpPr txBox="1"/>
          <p:nvPr userDrawn="1"/>
        </p:nvSpPr>
        <p:spPr>
          <a:xfrm>
            <a:off x="-40481" y="16352533"/>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508250" rtl="0" fontAlgn="base">
        <a:spcBef>
          <a:spcPct val="0"/>
        </a:spcBef>
        <a:spcAft>
          <a:spcPct val="0"/>
        </a:spcAft>
        <a:defRPr sz="12100">
          <a:solidFill>
            <a:schemeClr val="tx2"/>
          </a:solidFill>
          <a:latin typeface="+mj-lt"/>
          <a:ea typeface="+mj-ea"/>
          <a:cs typeface="+mj-cs"/>
        </a:defRPr>
      </a:lvl1pPr>
      <a:lvl2pPr algn="ctr" defTabSz="2508250" rtl="0" fontAlgn="base">
        <a:spcBef>
          <a:spcPct val="0"/>
        </a:spcBef>
        <a:spcAft>
          <a:spcPct val="0"/>
        </a:spcAft>
        <a:defRPr sz="12100">
          <a:solidFill>
            <a:schemeClr val="tx2"/>
          </a:solidFill>
          <a:latin typeface="Arial" charset="0"/>
        </a:defRPr>
      </a:lvl2pPr>
      <a:lvl3pPr algn="ctr" defTabSz="2508250" rtl="0" fontAlgn="base">
        <a:spcBef>
          <a:spcPct val="0"/>
        </a:spcBef>
        <a:spcAft>
          <a:spcPct val="0"/>
        </a:spcAft>
        <a:defRPr sz="12100">
          <a:solidFill>
            <a:schemeClr val="tx2"/>
          </a:solidFill>
          <a:latin typeface="Arial" charset="0"/>
        </a:defRPr>
      </a:lvl3pPr>
      <a:lvl4pPr algn="ctr" defTabSz="2508250" rtl="0" fontAlgn="base">
        <a:spcBef>
          <a:spcPct val="0"/>
        </a:spcBef>
        <a:spcAft>
          <a:spcPct val="0"/>
        </a:spcAft>
        <a:defRPr sz="12100">
          <a:solidFill>
            <a:schemeClr val="tx2"/>
          </a:solidFill>
          <a:latin typeface="Arial" charset="0"/>
        </a:defRPr>
      </a:lvl4pPr>
      <a:lvl5pPr algn="ctr" defTabSz="2508250" rtl="0" fontAlgn="base">
        <a:spcBef>
          <a:spcPct val="0"/>
        </a:spcBef>
        <a:spcAft>
          <a:spcPct val="0"/>
        </a:spcAft>
        <a:defRPr sz="12100">
          <a:solidFill>
            <a:schemeClr val="tx2"/>
          </a:solidFill>
          <a:latin typeface="Arial" charset="0"/>
        </a:defRPr>
      </a:lvl5pPr>
      <a:lvl6pPr marL="457200" algn="ctr" defTabSz="2508250" rtl="0" fontAlgn="base">
        <a:spcBef>
          <a:spcPct val="0"/>
        </a:spcBef>
        <a:spcAft>
          <a:spcPct val="0"/>
        </a:spcAft>
        <a:defRPr sz="12100">
          <a:solidFill>
            <a:schemeClr val="tx2"/>
          </a:solidFill>
          <a:latin typeface="Arial" charset="0"/>
        </a:defRPr>
      </a:lvl6pPr>
      <a:lvl7pPr marL="914400" algn="ctr" defTabSz="2508250" rtl="0" fontAlgn="base">
        <a:spcBef>
          <a:spcPct val="0"/>
        </a:spcBef>
        <a:spcAft>
          <a:spcPct val="0"/>
        </a:spcAft>
        <a:defRPr sz="12100">
          <a:solidFill>
            <a:schemeClr val="tx2"/>
          </a:solidFill>
          <a:latin typeface="Arial" charset="0"/>
        </a:defRPr>
      </a:lvl7pPr>
      <a:lvl8pPr marL="1371600" algn="ctr" defTabSz="2508250" rtl="0" fontAlgn="base">
        <a:spcBef>
          <a:spcPct val="0"/>
        </a:spcBef>
        <a:spcAft>
          <a:spcPct val="0"/>
        </a:spcAft>
        <a:defRPr sz="12100">
          <a:solidFill>
            <a:schemeClr val="tx2"/>
          </a:solidFill>
          <a:latin typeface="Arial" charset="0"/>
        </a:defRPr>
      </a:lvl8pPr>
      <a:lvl9pPr marL="1828800" algn="ctr" defTabSz="2508250" rtl="0" fontAlgn="base">
        <a:spcBef>
          <a:spcPct val="0"/>
        </a:spcBef>
        <a:spcAft>
          <a:spcPct val="0"/>
        </a:spcAft>
        <a:defRPr sz="12100">
          <a:solidFill>
            <a:schemeClr val="tx2"/>
          </a:solidFill>
          <a:latin typeface="Arial" charset="0"/>
        </a:defRPr>
      </a:lvl9pPr>
    </p:titleStyle>
    <p:bodyStyle>
      <a:lvl1pPr marL="941388" indent="-941388" algn="l" defTabSz="2508250" rtl="0" fontAlgn="base">
        <a:spcBef>
          <a:spcPct val="20000"/>
        </a:spcBef>
        <a:spcAft>
          <a:spcPct val="0"/>
        </a:spcAft>
        <a:buChar char="•"/>
        <a:defRPr sz="8800">
          <a:solidFill>
            <a:schemeClr val="tx1"/>
          </a:solidFill>
          <a:latin typeface="+mn-lt"/>
          <a:ea typeface="+mn-ea"/>
          <a:cs typeface="+mn-cs"/>
        </a:defRPr>
      </a:lvl1pPr>
      <a:lvl2pPr marL="2036763" indent="-782638" algn="l" defTabSz="2508250" rtl="0" fontAlgn="base">
        <a:spcBef>
          <a:spcPct val="20000"/>
        </a:spcBef>
        <a:spcAft>
          <a:spcPct val="0"/>
        </a:spcAft>
        <a:buChar char="–"/>
        <a:defRPr sz="7700">
          <a:solidFill>
            <a:schemeClr val="tx1"/>
          </a:solidFill>
          <a:latin typeface="+mn-lt"/>
        </a:defRPr>
      </a:lvl2pPr>
      <a:lvl3pPr marL="3135313" indent="-627063" algn="l" defTabSz="2508250" rtl="0" fontAlgn="base">
        <a:spcBef>
          <a:spcPct val="20000"/>
        </a:spcBef>
        <a:spcAft>
          <a:spcPct val="0"/>
        </a:spcAft>
        <a:buChar char="•"/>
        <a:defRPr sz="6600">
          <a:solidFill>
            <a:schemeClr val="tx1"/>
          </a:solidFill>
          <a:latin typeface="+mn-lt"/>
        </a:defRPr>
      </a:lvl3pPr>
      <a:lvl4pPr marL="4387850" indent="-625475" algn="l" defTabSz="2508250" rtl="0" fontAlgn="base">
        <a:spcBef>
          <a:spcPct val="20000"/>
        </a:spcBef>
        <a:spcAft>
          <a:spcPct val="0"/>
        </a:spcAft>
        <a:buChar char="–"/>
        <a:defRPr sz="5500">
          <a:solidFill>
            <a:schemeClr val="tx1"/>
          </a:solidFill>
          <a:latin typeface="+mn-lt"/>
        </a:defRPr>
      </a:lvl4pPr>
      <a:lvl5pPr marL="5643563" indent="-627063" algn="l" defTabSz="2508250" rtl="0" fontAlgn="base">
        <a:spcBef>
          <a:spcPct val="20000"/>
        </a:spcBef>
        <a:spcAft>
          <a:spcPct val="0"/>
        </a:spcAft>
        <a:buChar char="»"/>
        <a:defRPr sz="5500">
          <a:solidFill>
            <a:schemeClr val="tx1"/>
          </a:solidFill>
          <a:latin typeface="+mn-lt"/>
        </a:defRPr>
      </a:lvl5pPr>
      <a:lvl6pPr marL="6100763" indent="-627063" algn="l" defTabSz="2508250" rtl="0" fontAlgn="base">
        <a:spcBef>
          <a:spcPct val="20000"/>
        </a:spcBef>
        <a:spcAft>
          <a:spcPct val="0"/>
        </a:spcAft>
        <a:buChar char="»"/>
        <a:defRPr sz="5500">
          <a:solidFill>
            <a:schemeClr val="tx1"/>
          </a:solidFill>
          <a:latin typeface="+mn-lt"/>
        </a:defRPr>
      </a:lvl6pPr>
      <a:lvl7pPr marL="6557963" indent="-627063" algn="l" defTabSz="2508250" rtl="0" fontAlgn="base">
        <a:spcBef>
          <a:spcPct val="20000"/>
        </a:spcBef>
        <a:spcAft>
          <a:spcPct val="0"/>
        </a:spcAft>
        <a:buChar char="»"/>
        <a:defRPr sz="5500">
          <a:solidFill>
            <a:schemeClr val="tx1"/>
          </a:solidFill>
          <a:latin typeface="+mn-lt"/>
        </a:defRPr>
      </a:lvl7pPr>
      <a:lvl8pPr marL="7015163" indent="-627063" algn="l" defTabSz="2508250" rtl="0" fontAlgn="base">
        <a:spcBef>
          <a:spcPct val="20000"/>
        </a:spcBef>
        <a:spcAft>
          <a:spcPct val="0"/>
        </a:spcAft>
        <a:buChar char="»"/>
        <a:defRPr sz="5500">
          <a:solidFill>
            <a:schemeClr val="tx1"/>
          </a:solidFill>
          <a:latin typeface="+mn-lt"/>
        </a:defRPr>
      </a:lvl8pPr>
      <a:lvl9pPr marL="7472363" indent="-627063" algn="l" defTabSz="2508250" rtl="0" fontAlgn="base">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4631650" y="3048000"/>
            <a:ext cx="77724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8515350" y="3048000"/>
            <a:ext cx="77724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16573500" y="3048000"/>
            <a:ext cx="77724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457200" y="3048000"/>
            <a:ext cx="77724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676275" y="4425950"/>
            <a:ext cx="7334250" cy="10024717"/>
          </a:xfrm>
          <a:prstGeom prst="rect">
            <a:avLst/>
          </a:prstGeom>
          <a:noFill/>
          <a:ln w="9525">
            <a:noFill/>
            <a:miter lim="800000"/>
            <a:headEnd/>
            <a:tailEnd/>
          </a:ln>
          <a:effectLst/>
        </p:spPr>
        <p:txBody>
          <a:bodyPr lIns="52247" tIns="26123" rIns="52247" bIns="26123">
            <a:spAutoFit/>
          </a:bodyPr>
          <a:lstStyle/>
          <a:p>
            <a:pPr algn="l" defTabSz="2508250" eaLnBrk="0" hangingPunct="0">
              <a:lnSpc>
                <a:spcPct val="90000"/>
              </a:lnSpc>
            </a:pPr>
            <a:r>
              <a:rPr lang="en-US" sz="1500" dirty="0">
                <a:latin typeface="Times New Roman" pitchFamily="18" charset="0"/>
              </a:rPr>
              <a:t>We hope you find this template useful! This one is set up to yield a 72x36” (6x3’) horizontal poster when we print it at 200%.</a:t>
            </a:r>
          </a:p>
          <a:p>
            <a:pPr algn="l" defTabSz="2508250"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How to bring things in from Excel® and Word®</a:t>
            </a:r>
            <a:endParaRPr lang="en-US" sz="1500" dirty="0">
              <a:latin typeface="Times New Roman" pitchFamily="18" charset="0"/>
            </a:endParaRP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Excel</a:t>
            </a:r>
            <a:r>
              <a:rPr lang="en-US" sz="1500" dirty="0">
                <a:latin typeface="Times New Roman" pitchFamily="18" charset="0"/>
              </a:rPr>
              <a:t>- select the chart, then copy (</a:t>
            </a:r>
            <a:r>
              <a:rPr lang="en-US" sz="1500" dirty="0" err="1">
                <a:latin typeface="Times New Roman" pitchFamily="18" charset="0"/>
              </a:rPr>
              <a:t>ctl+C</a:t>
            </a:r>
            <a:r>
              <a:rPr lang="en-US" sz="1500" dirty="0">
                <a:latin typeface="Times New Roman" pitchFamily="18" charset="0"/>
              </a:rPr>
              <a:t>), and paste (</a:t>
            </a:r>
            <a:r>
              <a:rPr lang="en-US" sz="1500" dirty="0" err="1">
                <a:latin typeface="Times New Roman" pitchFamily="18" charset="0"/>
              </a:rPr>
              <a:t>ctl+V</a:t>
            </a:r>
            <a:r>
              <a:rPr lang="en-US" sz="1500" dirty="0">
                <a:latin typeface="Times New Roman" pitchFamily="18" charset="0"/>
              </a:rPr>
              <a:t>) into PowerPoint®. The chart can then be stretched to fit or edited as required. </a:t>
            </a:r>
            <a:r>
              <a:rPr lang="en-US" sz="1500" b="1" i="1" u="sng" dirty="0">
                <a:latin typeface="Times New Roman" pitchFamily="18" charset="0"/>
              </a:rPr>
              <a:t>Watch out</a:t>
            </a:r>
            <a:r>
              <a:rPr lang="en-US" sz="15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Word</a:t>
            </a:r>
            <a:r>
              <a:rPr lang="en-US" sz="15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Tables</a:t>
            </a:r>
            <a:r>
              <a:rPr lang="en-US" sz="1500" dirty="0">
                <a:latin typeface="Times New Roman" pitchFamily="18" charset="0"/>
              </a:rPr>
              <a:t> that come in funny can often be fixed by doing paste &gt;special &gt;enhanced metafile.</a:t>
            </a:r>
          </a:p>
          <a:p>
            <a:pPr algn="l" defTabSz="4389438" eaLnBrk="0" hangingPunct="0">
              <a:lnSpc>
                <a:spcPct val="90000"/>
              </a:lnSpc>
            </a:pPr>
            <a:endParaRPr lang="en-US" sz="1500" b="1" dirty="0">
              <a:latin typeface="Times New Roman" pitchFamily="18" charset="0"/>
            </a:endParaRPr>
          </a:p>
          <a:p>
            <a:pPr algn="l" defTabSz="4389438" eaLnBrk="0" hangingPunct="0">
              <a:lnSpc>
                <a:spcPct val="90000"/>
              </a:lnSpc>
            </a:pPr>
            <a:r>
              <a:rPr lang="en-US" sz="1500" b="1" dirty="0">
                <a:latin typeface="Times New Roman" pitchFamily="18" charset="0"/>
              </a:rPr>
              <a:t>Photos</a:t>
            </a:r>
            <a:endParaRPr lang="en-US" sz="1500" dirty="0">
              <a:latin typeface="Times New Roman" pitchFamily="18" charset="0"/>
            </a:endParaRP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We need images to be 72 to 100 dpi in their </a:t>
            </a:r>
            <a:r>
              <a:rPr lang="en-US" sz="1500" u="sng" dirty="0">
                <a:latin typeface="Times New Roman" pitchFamily="18" charset="0"/>
              </a:rPr>
              <a:t>final size</a:t>
            </a:r>
            <a:r>
              <a:rPr lang="en-US" sz="15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0000"/>
              </a:lnSpc>
            </a:pPr>
            <a:endParaRPr lang="en-US" sz="1500" b="1" dirty="0">
              <a:latin typeface="Times New Roman" pitchFamily="18" charset="0"/>
            </a:endParaRPr>
          </a:p>
          <a:p>
            <a:pPr algn="l" defTabSz="4389438" eaLnBrk="0" hangingPunct="0">
              <a:lnSpc>
                <a:spcPct val="90000"/>
              </a:lnSpc>
            </a:pPr>
            <a:r>
              <a:rPr lang="en-US" sz="1500" b="1" dirty="0">
                <a:latin typeface="Times New Roman" pitchFamily="18" charset="0"/>
              </a:rPr>
              <a:t>Preview: </a:t>
            </a:r>
            <a:r>
              <a:rPr lang="en-US" sz="15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Feedback:</a:t>
            </a:r>
            <a:r>
              <a:rPr lang="en-US" sz="1500" dirty="0">
                <a:latin typeface="Times New Roman" pitchFamily="18" charset="0"/>
              </a:rPr>
              <a:t> If you have comments about how this template worked for you, email to sales@megaprint.com. We listen! Call us at 800-590-7850 if we can help in any way.</a:t>
            </a:r>
            <a:endParaRPr lang="en-US" sz="1500" b="1" dirty="0">
              <a:latin typeface="Times New Roman" pitchFamily="18" charset="0"/>
            </a:endParaRPr>
          </a:p>
        </p:txBody>
      </p:sp>
      <p:sp>
        <p:nvSpPr>
          <p:cNvPr id="2058" name="Text Box 10"/>
          <p:cNvSpPr txBox="1">
            <a:spLocks noChangeArrowheads="1"/>
          </p:cNvSpPr>
          <p:nvPr/>
        </p:nvSpPr>
        <p:spPr bwMode="auto">
          <a:xfrm>
            <a:off x="8686800" y="3276600"/>
            <a:ext cx="7372350"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Methods</a:t>
            </a:r>
          </a:p>
        </p:txBody>
      </p:sp>
      <p:sp>
        <p:nvSpPr>
          <p:cNvPr id="2059" name="Text Box 11"/>
          <p:cNvSpPr txBox="1">
            <a:spLocks noChangeArrowheads="1"/>
          </p:cNvSpPr>
          <p:nvPr/>
        </p:nvSpPr>
        <p:spPr bwMode="auto">
          <a:xfrm>
            <a:off x="24917400" y="3279775"/>
            <a:ext cx="7372350"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Conclusions</a:t>
            </a:r>
          </a:p>
        </p:txBody>
      </p:sp>
      <p:sp>
        <p:nvSpPr>
          <p:cNvPr id="2061" name="AutoShape 13"/>
          <p:cNvSpPr>
            <a:spLocks noChangeArrowheads="1"/>
          </p:cNvSpPr>
          <p:nvPr/>
        </p:nvSpPr>
        <p:spPr bwMode="auto">
          <a:xfrm>
            <a:off x="514350" y="190500"/>
            <a:ext cx="31889700" cy="26289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2247" tIns="26123" rIns="52247" bIns="26123" anchor="ctr"/>
          <a:lstStyle/>
          <a:p>
            <a:pPr defTabSz="2508250"/>
            <a:endParaRPr lang="en-US" sz="4500">
              <a:solidFill>
                <a:schemeClr val="bg1"/>
              </a:solidFill>
            </a:endParaRPr>
          </a:p>
        </p:txBody>
      </p:sp>
      <p:sp>
        <p:nvSpPr>
          <p:cNvPr id="2062" name="Text Box 14"/>
          <p:cNvSpPr txBox="1">
            <a:spLocks noChangeArrowheads="1"/>
          </p:cNvSpPr>
          <p:nvPr/>
        </p:nvSpPr>
        <p:spPr bwMode="auto">
          <a:xfrm>
            <a:off x="914400" y="317500"/>
            <a:ext cx="30689550" cy="2078038"/>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6500" b="1"/>
              <a:t>Title of the Research Study</a:t>
            </a:r>
          </a:p>
          <a:p>
            <a:pPr defTabSz="2508250"/>
            <a:r>
              <a:rPr lang="en-US" sz="4500" b="1"/>
              <a:t>PEOPLE WHO DID THE STUDY</a:t>
            </a:r>
          </a:p>
          <a:p>
            <a:pPr defTabSz="2508250"/>
            <a:r>
              <a:rPr lang="en-US" sz="2300" b="1" i="1"/>
              <a:t>UNIVERSITIES AND/OR  HOSPITALS THEY ARE AFFILIATED WITH</a:t>
            </a:r>
            <a:endParaRPr lang="en-US" sz="4500"/>
          </a:p>
        </p:txBody>
      </p:sp>
      <p:sp>
        <p:nvSpPr>
          <p:cNvPr id="2064" name="Text Box 16"/>
          <p:cNvSpPr txBox="1">
            <a:spLocks noChangeArrowheads="1"/>
          </p:cNvSpPr>
          <p:nvPr/>
        </p:nvSpPr>
        <p:spPr bwMode="auto">
          <a:xfrm>
            <a:off x="514350" y="1104900"/>
            <a:ext cx="2743200" cy="1055688"/>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
        <p:nvSpPr>
          <p:cNvPr id="2073" name="Text Box 25"/>
          <p:cNvSpPr txBox="1">
            <a:spLocks noChangeArrowheads="1"/>
          </p:cNvSpPr>
          <p:nvPr/>
        </p:nvSpPr>
        <p:spPr bwMode="auto">
          <a:xfrm>
            <a:off x="17437100" y="8786813"/>
            <a:ext cx="6229350" cy="554037"/>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3300" b="1" i="1"/>
              <a:t>Figure #2</a:t>
            </a:r>
          </a:p>
        </p:txBody>
      </p:sp>
      <p:sp>
        <p:nvSpPr>
          <p:cNvPr id="2074" name="AutoShape 26"/>
          <p:cNvSpPr>
            <a:spLocks noChangeArrowheads="1"/>
          </p:cNvSpPr>
          <p:nvPr/>
        </p:nvSpPr>
        <p:spPr bwMode="auto">
          <a:xfrm>
            <a:off x="17399000" y="9502775"/>
            <a:ext cx="6126163" cy="6042025"/>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25252363" y="12573000"/>
            <a:ext cx="6229350" cy="614363"/>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3700"/>
              <a:t>Bibliography</a:t>
            </a:r>
          </a:p>
        </p:txBody>
      </p:sp>
      <p:sp>
        <p:nvSpPr>
          <p:cNvPr id="2086" name="Text Box 38"/>
          <p:cNvSpPr txBox="1">
            <a:spLocks noChangeArrowheads="1"/>
          </p:cNvSpPr>
          <p:nvPr/>
        </p:nvSpPr>
        <p:spPr bwMode="auto">
          <a:xfrm>
            <a:off x="25057100" y="13115925"/>
            <a:ext cx="6889750" cy="2352675"/>
          </a:xfrm>
          <a:prstGeom prst="rect">
            <a:avLst/>
          </a:prstGeom>
          <a:noFill/>
          <a:ln w="57150" cmpd="thinThick">
            <a:noFill/>
            <a:miter lim="800000"/>
            <a:headEnd/>
            <a:tailEnd/>
          </a:ln>
          <a:effectLst/>
        </p:spPr>
        <p:txBody>
          <a:bodyPr lIns="34951" tIns="17475" rIns="34951" bIns="17475">
            <a:spAutoFit/>
          </a:bodyPr>
          <a:lstStyle/>
          <a:p>
            <a:pPr marL="195263" indent="-195263" algn="l" defTabSz="350838" eaLnBrk="0" hangingPunct="0">
              <a:lnSpc>
                <a:spcPct val="95000"/>
              </a:lnSpc>
            </a:pPr>
            <a:endParaRPr lang="en-US" sz="1600" b="1" u="sng">
              <a:latin typeface="Times New Roman" pitchFamily="18" charset="0"/>
            </a:endParaRPr>
          </a:p>
          <a:p>
            <a:pPr marL="195263" indent="-195263" algn="l" defTabSz="350838" eaLnBrk="0" hangingPunct="0">
              <a:lnSpc>
                <a:spcPct val="95000"/>
              </a:lnSpc>
              <a:buFontTx/>
              <a:buAutoNum type="arabicPeriod"/>
            </a:pPr>
            <a:r>
              <a:rPr lang="en-US" sz="1600" b="1">
                <a:latin typeface="Times New Roman" pitchFamily="18" charset="0"/>
              </a:rPr>
              <a:t>Xxxxxxxxxxxxxxxxxxxxxxxxxxxxxxxxxxxxxxxxxxxxxxxxxxxxxxxxxxxxxxxxxxxxxxxxxxxxxxxxxxxxxxxxxxx</a:t>
            </a:r>
          </a:p>
          <a:p>
            <a:pPr marL="195263" indent="-195263" algn="l" defTabSz="350838" eaLnBrk="0" hangingPunct="0">
              <a:lnSpc>
                <a:spcPct val="95000"/>
              </a:lnSpc>
              <a:buFontTx/>
              <a:buAutoNum type="arabicPeriod"/>
            </a:pPr>
            <a:r>
              <a:rPr lang="en-US" sz="1600" b="1">
                <a:latin typeface="Times New Roman" pitchFamily="18" charset="0"/>
              </a:rPr>
              <a:t>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600" b="1">
                <a:latin typeface="Times New Roman" pitchFamily="18" charset="0"/>
              </a:rPr>
              <a:t>Xxxxxxxxxxxxxxxxxxxxxxxxxxxxxxxxxxxxxxxxxxxxxxxxxxxxxxxxxxxxxxxxxxxxxxxxxxxxxxxxxxxxxxxxxxxxxxxxxxxxxxxxxxxxxxxxxxxxxxx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600" b="1">
                <a:latin typeface="Times New Roman" pitchFamily="18" charset="0"/>
              </a:rPr>
              <a:t>Xxxxxxxxxxxxxxxxxxxxxxxxxxxxxxxxxxxxxxxxxxxxxxxxxxxxxxxxxxxxxxxxxxxxxxxxxxxxxxxxxxx</a:t>
            </a:r>
          </a:p>
          <a:p>
            <a:pPr marL="195263" indent="-195263" algn="l" defTabSz="350838" eaLnBrk="0" hangingPunct="0">
              <a:lnSpc>
                <a:spcPct val="95000"/>
              </a:lnSpc>
              <a:buFont typeface="Symbol" pitchFamily="18" charset="2"/>
              <a:buAutoNum type="arabicPeriod"/>
            </a:pPr>
            <a:endParaRPr lang="en-US" sz="1600" b="1">
              <a:latin typeface="Times New Roman" pitchFamily="18" charset="0"/>
            </a:endParaRPr>
          </a:p>
        </p:txBody>
      </p:sp>
      <p:sp>
        <p:nvSpPr>
          <p:cNvPr id="2087" name="Text Box 39"/>
          <p:cNvSpPr txBox="1">
            <a:spLocks noChangeArrowheads="1"/>
          </p:cNvSpPr>
          <p:nvPr/>
        </p:nvSpPr>
        <p:spPr bwMode="auto">
          <a:xfrm>
            <a:off x="16792575" y="4457700"/>
            <a:ext cx="7324725" cy="4148138"/>
          </a:xfrm>
          <a:prstGeom prst="rect">
            <a:avLst/>
          </a:prstGeom>
          <a:noFill/>
          <a:ln w="57150" cmpd="thinThick">
            <a:noFill/>
            <a:miter lim="800000"/>
            <a:headEnd/>
            <a:tailEnd/>
          </a:ln>
          <a:effectLst/>
        </p:spPr>
        <p:txBody>
          <a:bodyPr lIns="34951" tIns="17475" rIns="34951" bIns="17475">
            <a:spAutoFit/>
          </a:bodyPr>
          <a:lstStyle/>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600">
              <a:latin typeface="Times New Roman" pitchFamily="18" charset="0"/>
            </a:endParaRPr>
          </a:p>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b="1">
              <a:latin typeface="Times New Roman" pitchFamily="18" charset="0"/>
            </a:endParaRPr>
          </a:p>
          <a:p>
            <a:pPr algn="l" defTabSz="350838" eaLnBrk="0" hangingPunct="0">
              <a:lnSpc>
                <a:spcPct val="95000"/>
              </a:lnSpc>
            </a:pPr>
            <a:endParaRPr lang="en-US" sz="1200">
              <a:latin typeface="Times New Roman" pitchFamily="18" charset="0"/>
            </a:endParaRPr>
          </a:p>
        </p:txBody>
      </p:sp>
      <p:sp>
        <p:nvSpPr>
          <p:cNvPr id="2088" name="Text Box 40"/>
          <p:cNvSpPr txBox="1">
            <a:spLocks noChangeArrowheads="1"/>
          </p:cNvSpPr>
          <p:nvPr/>
        </p:nvSpPr>
        <p:spPr bwMode="auto">
          <a:xfrm>
            <a:off x="24879300" y="4479925"/>
            <a:ext cx="7267575" cy="4148138"/>
          </a:xfrm>
          <a:prstGeom prst="rect">
            <a:avLst/>
          </a:prstGeom>
          <a:noFill/>
          <a:ln w="57150" cmpd="thinThick">
            <a:noFill/>
            <a:miter lim="800000"/>
            <a:headEnd/>
            <a:tailEnd/>
          </a:ln>
          <a:effectLst/>
        </p:spPr>
        <p:txBody>
          <a:bodyPr lIns="34951" tIns="17475" rIns="34951" bIns="17475">
            <a:spAutoFit/>
          </a:bodyPr>
          <a:lstStyle/>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600">
              <a:latin typeface="Times New Roman" pitchFamily="18" charset="0"/>
            </a:endParaRPr>
          </a:p>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b="1">
              <a:latin typeface="Times New Roman" pitchFamily="18" charset="0"/>
            </a:endParaRPr>
          </a:p>
          <a:p>
            <a:pPr algn="l" defTabSz="350838" eaLnBrk="0" hangingPunct="0">
              <a:lnSpc>
                <a:spcPct val="95000"/>
              </a:lnSpc>
            </a:pPr>
            <a:endParaRPr lang="en-US" sz="1200">
              <a:latin typeface="Times New Roman" pitchFamily="18" charset="0"/>
            </a:endParaRPr>
          </a:p>
        </p:txBody>
      </p:sp>
      <p:sp>
        <p:nvSpPr>
          <p:cNvPr id="2090" name="Text Box 42"/>
          <p:cNvSpPr txBox="1">
            <a:spLocks noChangeArrowheads="1"/>
          </p:cNvSpPr>
          <p:nvPr/>
        </p:nvSpPr>
        <p:spPr bwMode="auto">
          <a:xfrm>
            <a:off x="628650" y="3276600"/>
            <a:ext cx="7372350"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Introduction</a:t>
            </a:r>
          </a:p>
        </p:txBody>
      </p:sp>
      <p:sp>
        <p:nvSpPr>
          <p:cNvPr id="2091" name="Text Box 43"/>
          <p:cNvSpPr txBox="1">
            <a:spLocks noChangeArrowheads="1"/>
          </p:cNvSpPr>
          <p:nvPr/>
        </p:nvSpPr>
        <p:spPr bwMode="auto">
          <a:xfrm>
            <a:off x="16744950" y="3282950"/>
            <a:ext cx="7372350"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Results</a:t>
            </a:r>
          </a:p>
        </p:txBody>
      </p:sp>
      <p:sp>
        <p:nvSpPr>
          <p:cNvPr id="2097" name="Text Box 49"/>
          <p:cNvSpPr txBox="1">
            <a:spLocks noChangeArrowheads="1"/>
          </p:cNvSpPr>
          <p:nvPr/>
        </p:nvSpPr>
        <p:spPr bwMode="auto">
          <a:xfrm>
            <a:off x="29544963" y="1119188"/>
            <a:ext cx="2743200" cy="1055687"/>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
        <p:nvSpPr>
          <p:cNvPr id="24" name="Text Box 19"/>
          <p:cNvSpPr txBox="1">
            <a:spLocks noChangeArrowheads="1"/>
          </p:cNvSpPr>
          <p:nvPr/>
        </p:nvSpPr>
        <p:spPr bwMode="auto">
          <a:xfrm>
            <a:off x="9519569" y="6764298"/>
            <a:ext cx="5756080" cy="1311128"/>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4400" b="1" i="1" dirty="0">
                <a:solidFill>
                  <a:srgbClr val="FC8004"/>
                </a:solidFill>
              </a:rPr>
              <a:t>Why buy from </a:t>
            </a:r>
            <a:br>
              <a:rPr lang="en-US" sz="4400" b="1" i="1" dirty="0">
                <a:solidFill>
                  <a:srgbClr val="FC8004"/>
                </a:solidFill>
              </a:rPr>
            </a:br>
            <a:r>
              <a:rPr lang="en-US" sz="4400" b="1" i="1" dirty="0">
                <a:solidFill>
                  <a:srgbClr val="FC8004"/>
                </a:solidFill>
              </a:rPr>
              <a:t>postersession.com?</a:t>
            </a:r>
          </a:p>
        </p:txBody>
      </p:sp>
      <p:sp>
        <p:nvSpPr>
          <p:cNvPr id="25" name="Text Box 19"/>
          <p:cNvSpPr txBox="1">
            <a:spLocks noChangeArrowheads="1"/>
          </p:cNvSpPr>
          <p:nvPr/>
        </p:nvSpPr>
        <p:spPr bwMode="auto">
          <a:xfrm>
            <a:off x="9119937" y="8243809"/>
            <a:ext cx="6617367" cy="7238905"/>
          </a:xfrm>
          <a:prstGeom prst="rect">
            <a:avLst/>
          </a:prstGeom>
          <a:noFill/>
          <a:ln w="9525">
            <a:noFill/>
            <a:miter lim="800000"/>
            <a:headEnd/>
            <a:tailEnd/>
          </a:ln>
          <a:effectLst/>
        </p:spPr>
        <p:txBody>
          <a:bodyPr wrap="square">
            <a:spAutoFit/>
          </a:bodyPr>
          <a:lstStyle/>
          <a:p>
            <a:pPr marL="288925" indent="-288925" algn="l" defTabSz="4389438">
              <a:lnSpc>
                <a:spcPct val="90000"/>
              </a:lnSpc>
              <a:spcBef>
                <a:spcPct val="50000"/>
              </a:spcBef>
              <a:buFont typeface="Arial" panose="020B0604020202020204" pitchFamily="34" charset="0"/>
              <a:buChar char="•"/>
            </a:pPr>
            <a:r>
              <a:rPr lang="en-US" sz="3600" b="1" i="1" dirty="0">
                <a:solidFill>
                  <a:srgbClr val="FC8004"/>
                </a:solidFill>
              </a:rPr>
              <a:t>Files here by noon ship the same day!</a:t>
            </a:r>
          </a:p>
          <a:p>
            <a:pPr marL="288925" indent="-288925" algn="l" defTabSz="4389438">
              <a:lnSpc>
                <a:spcPct val="90000"/>
              </a:lnSpc>
              <a:spcBef>
                <a:spcPct val="50000"/>
              </a:spcBef>
              <a:buFont typeface="Arial" panose="020B0604020202020204" pitchFamily="34" charset="0"/>
              <a:buChar char="•"/>
            </a:pPr>
            <a:r>
              <a:rPr lang="en-US" sz="3600" b="1" i="1" dirty="0">
                <a:solidFill>
                  <a:srgbClr val="FC8004"/>
                </a:solidFill>
              </a:rPr>
              <a:t>Premium materials!</a:t>
            </a:r>
          </a:p>
          <a:p>
            <a:pPr marL="288925" indent="-288925" algn="l" defTabSz="4389438">
              <a:lnSpc>
                <a:spcPct val="90000"/>
              </a:lnSpc>
              <a:spcBef>
                <a:spcPct val="50000"/>
              </a:spcBef>
              <a:buFont typeface="Arial" panose="020B0604020202020204" pitchFamily="34" charset="0"/>
              <a:buChar char="•"/>
            </a:pPr>
            <a:r>
              <a:rPr lang="en-US" sz="3600" b="1" i="1" dirty="0">
                <a:solidFill>
                  <a:srgbClr val="FC8004"/>
                </a:solidFill>
              </a:rPr>
              <a:t>Foldable fabric, laminated, and paper posters!</a:t>
            </a:r>
          </a:p>
          <a:p>
            <a:pPr marL="288925" indent="-288925" algn="l" defTabSz="4389438">
              <a:lnSpc>
                <a:spcPct val="90000"/>
              </a:lnSpc>
              <a:spcBef>
                <a:spcPct val="50000"/>
              </a:spcBef>
              <a:buFont typeface="Arial" panose="020B0604020202020204" pitchFamily="34" charset="0"/>
              <a:buChar char="•"/>
            </a:pPr>
            <a:r>
              <a:rPr lang="en-US" sz="3600" b="1" i="1" dirty="0">
                <a:solidFill>
                  <a:srgbClr val="FC8004"/>
                </a:solidFill>
              </a:rPr>
              <a:t>Sizes to 4’ x 20’</a:t>
            </a:r>
          </a:p>
          <a:p>
            <a:pPr marL="288925" indent="-288925" algn="l" defTabSz="4389438">
              <a:lnSpc>
                <a:spcPct val="90000"/>
              </a:lnSpc>
              <a:spcBef>
                <a:spcPct val="50000"/>
              </a:spcBef>
              <a:buFont typeface="Arial" panose="020B0604020202020204" pitchFamily="34" charset="0"/>
              <a:buChar char="•"/>
            </a:pPr>
            <a:r>
              <a:rPr lang="en-US" sz="3600" b="1" i="1" dirty="0">
                <a:solidFill>
                  <a:srgbClr val="FC8004"/>
                </a:solidFill>
              </a:rPr>
              <a:t>Every file gets reviewed by an experienced graphic designer</a:t>
            </a:r>
          </a:p>
          <a:p>
            <a:pPr marL="288925" indent="-288925" algn="l" defTabSz="4389438">
              <a:lnSpc>
                <a:spcPct val="90000"/>
              </a:lnSpc>
              <a:spcBef>
                <a:spcPct val="50000"/>
              </a:spcBef>
              <a:buFont typeface="Arial" panose="020B0604020202020204" pitchFamily="34" charset="0"/>
              <a:buChar char="•"/>
            </a:pPr>
            <a:r>
              <a:rPr lang="en-US" sz="3600" b="1" i="1" dirty="0">
                <a:solidFill>
                  <a:srgbClr val="FC8004"/>
                </a:solidFill>
              </a:rPr>
              <a:t>Free phone support</a:t>
            </a:r>
          </a:p>
          <a:p>
            <a:pPr marL="288925" indent="-288925" algn="l" defTabSz="4389438">
              <a:lnSpc>
                <a:spcPct val="90000"/>
              </a:lnSpc>
              <a:spcBef>
                <a:spcPct val="50000"/>
              </a:spcBef>
              <a:buFont typeface="Arial" panose="020B0604020202020204" pitchFamily="34" charset="0"/>
              <a:buChar char="•"/>
            </a:pPr>
            <a:r>
              <a:rPr lang="en-US" sz="3600" b="1" i="1" dirty="0">
                <a:solidFill>
                  <a:srgbClr val="FC8004"/>
                </a:solidFill>
              </a:rPr>
              <a:t>Secure online ordering</a:t>
            </a:r>
            <a:endParaRPr lang="en-US" sz="3600" b="1" i="1" dirty="0"/>
          </a:p>
        </p:txBody>
      </p:sp>
      <p:sp>
        <p:nvSpPr>
          <p:cNvPr id="26" name="Text Box 19">
            <a:hlinkClick r:id="rId3"/>
          </p:cNvPr>
          <p:cNvSpPr txBox="1">
            <a:spLocks noChangeArrowheads="1"/>
          </p:cNvSpPr>
          <p:nvPr/>
        </p:nvSpPr>
        <p:spPr bwMode="auto">
          <a:xfrm>
            <a:off x="2189747" y="16748902"/>
            <a:ext cx="27432000" cy="646331"/>
          </a:xfrm>
          <a:prstGeom prst="rect">
            <a:avLst/>
          </a:prstGeom>
          <a:noFill/>
          <a:ln w="9525">
            <a:noFill/>
            <a:miter lim="800000"/>
            <a:headEnd/>
            <a:tailEnd/>
          </a:ln>
          <a:effectLst/>
        </p:spPr>
        <p:txBody>
          <a:bodyPr wrap="square">
            <a:spAutoFit/>
          </a:bodyPr>
          <a:lstStyle/>
          <a:p>
            <a:pPr defTabSz="4389438">
              <a:spcBef>
                <a:spcPct val="50000"/>
              </a:spcBef>
            </a:pPr>
            <a:r>
              <a:rPr lang="en-US" sz="3600" b="1" i="1" dirty="0">
                <a:solidFill>
                  <a:srgbClr val="0046D2"/>
                </a:solidFill>
              </a:rPr>
              <a:t>Order online at    https://www.postersession.com/order/</a:t>
            </a:r>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97521" y="3583824"/>
            <a:ext cx="2590383" cy="2580572"/>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2838490" y="4738890"/>
            <a:ext cx="2557474" cy="219932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19">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TotalTime>
  <Words>702</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36x72 Horizontal Template</dc:title>
  <dc:creator>Ethan Shulda;www.postersession.com</dc:creator>
  <cp:keywords>www.postersession.com</cp:keywords>
  <dc:description>©MegaPrint Inc. 2009-2015</dc:description>
  <cp:lastModifiedBy>Gail Bean</cp:lastModifiedBy>
  <cp:revision>38</cp:revision>
  <dcterms:created xsi:type="dcterms:W3CDTF">2008-12-04T00:20:37Z</dcterms:created>
  <dcterms:modified xsi:type="dcterms:W3CDTF">2017-12-15T19:25:41Z</dcterms:modified>
  <cp:category>Research Poster</cp:category>
</cp:coreProperties>
</file>